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71" r:id="rId11"/>
    <p:sldId id="263" r:id="rId12"/>
    <p:sldId id="268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5/5/2021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2 </a:t>
            </a:r>
            <a:r>
              <a:rPr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pingpong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51560" y="4541520"/>
            <a:ext cx="7891272" cy="1069848"/>
          </a:xfrm>
        </p:spPr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資訊</a:t>
            </a:r>
            <a:r>
              <a:rPr lang="en-US" altLang="zh-TW" dirty="0" smtClean="0">
                <a:latin typeface="+mj-ea"/>
                <a:ea typeface="+mj-ea"/>
              </a:rPr>
              <a:t>112 </a:t>
            </a:r>
          </a:p>
          <a:p>
            <a:r>
              <a:rPr lang="en-US" dirty="0" smtClean="0">
                <a:latin typeface="+mj-ea"/>
                <a:ea typeface="+mj-ea"/>
              </a:rPr>
              <a:t>E94086107 </a:t>
            </a:r>
            <a:r>
              <a:rPr lang="zh-TW" altLang="en-US" dirty="0" smtClean="0">
                <a:latin typeface="+mj-ea"/>
                <a:ea typeface="+mj-ea"/>
              </a:rPr>
              <a:t>張娟鳴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79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7" r="51005" b="24520"/>
          <a:stretch/>
        </p:blipFill>
        <p:spPr>
          <a:xfrm>
            <a:off x="1246909" y="2250412"/>
            <a:ext cx="4680066" cy="340673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625" r="51077" b="19199"/>
          <a:stretch/>
        </p:blipFill>
        <p:spPr>
          <a:xfrm>
            <a:off x="6298925" y="2250175"/>
            <a:ext cx="4690501" cy="340720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46909" y="773084"/>
            <a:ext cx="8927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不同模型的遊戲實行結果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可以發現雖然</a:t>
            </a:r>
            <a:r>
              <a:rPr lang="en-US" altLang="zh-TW" dirty="0" smtClean="0">
                <a:latin typeface="+mj-ea"/>
                <a:ea typeface="+mj-ea"/>
              </a:rPr>
              <a:t>decision tree</a:t>
            </a:r>
            <a:r>
              <a:rPr lang="zh-TW" altLang="en-US" dirty="0" smtClean="0">
                <a:latin typeface="+mj-ea"/>
                <a:ea typeface="+mj-ea"/>
              </a:rPr>
              <a:t>和</a:t>
            </a:r>
            <a:r>
              <a:rPr lang="en-US" altLang="zh-TW" dirty="0" smtClean="0">
                <a:latin typeface="+mj-ea"/>
                <a:ea typeface="+mj-ea"/>
              </a:rPr>
              <a:t>random forest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(max depth =100)</a:t>
            </a:r>
            <a:r>
              <a:rPr lang="zh-TW" altLang="en-US" dirty="0" smtClean="0">
                <a:latin typeface="+mj-ea"/>
                <a:ea typeface="+mj-ea"/>
              </a:rPr>
              <a:t>訓練出來的精確度差不多，但是遊戲結果來說是</a:t>
            </a:r>
            <a:r>
              <a:rPr lang="en-US" altLang="zh-TW" dirty="0" smtClean="0">
                <a:latin typeface="+mj-ea"/>
                <a:ea typeface="+mj-ea"/>
              </a:rPr>
              <a:t>decision tree</a:t>
            </a:r>
            <a:r>
              <a:rPr lang="zh-TW" altLang="en-US" dirty="0" smtClean="0">
                <a:latin typeface="+mj-ea"/>
                <a:ea typeface="+mj-ea"/>
              </a:rPr>
              <a:t>比較好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要讓</a:t>
            </a:r>
            <a:r>
              <a:rPr lang="en-US" altLang="zh-TW" dirty="0" smtClean="0">
                <a:latin typeface="+mj-ea"/>
                <a:ea typeface="+mj-ea"/>
              </a:rPr>
              <a:t>random forest</a:t>
            </a:r>
            <a:r>
              <a:rPr lang="zh-TW" altLang="en-US" dirty="0" smtClean="0">
                <a:latin typeface="+mj-ea"/>
                <a:ea typeface="+mj-ea"/>
              </a:rPr>
              <a:t>變好就還需要增加</a:t>
            </a:r>
            <a:r>
              <a:rPr lang="en-US" altLang="zh-TW" dirty="0" smtClean="0">
                <a:latin typeface="+mj-ea"/>
                <a:ea typeface="+mj-ea"/>
              </a:rPr>
              <a:t>max depth</a:t>
            </a:r>
            <a:r>
              <a:rPr lang="zh-TW" altLang="en-US" dirty="0" smtClean="0">
                <a:latin typeface="+mj-ea"/>
                <a:ea typeface="+mj-ea"/>
              </a:rPr>
              <a:t>，但以現階段來說會不符合效率</a:t>
            </a:r>
            <a:endParaRPr lang="en-US" altLang="zh-TW" dirty="0" smtClean="0">
              <a:latin typeface="+mj-ea"/>
              <a:ea typeface="+mj-ea"/>
            </a:endParaRPr>
          </a:p>
          <a:p>
            <a:endParaRPr lang="en-US" altLang="zh-TW" dirty="0" smtClean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2" t="29678" r="35868" b="27566"/>
          <a:stretch/>
        </p:blipFill>
        <p:spPr>
          <a:xfrm>
            <a:off x="2227811" y="3038231"/>
            <a:ext cx="3366654" cy="33210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8" t="28789" r="35954" b="27280"/>
          <a:stretch/>
        </p:blipFill>
        <p:spPr>
          <a:xfrm>
            <a:off x="7789024" y="3031328"/>
            <a:ext cx="3316779" cy="332790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185564" y="4272742"/>
            <a:ext cx="374072" cy="1662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3585881" y="4272742"/>
            <a:ext cx="374072" cy="16625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4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特徵</a:t>
            </a:r>
            <a:r>
              <a:rPr lang="zh-TW" altLang="en-US" dirty="0"/>
              <a:t>種類</a:t>
            </a:r>
            <a:endParaRPr lang="en-US" dirty="0"/>
          </a:p>
        </p:txBody>
      </p:sp>
      <p:sp>
        <p:nvSpPr>
          <p:cNvPr id="16" name="內容版面配置區 15"/>
          <p:cNvSpPr>
            <a:spLocks noGrp="1"/>
          </p:cNvSpPr>
          <p:nvPr>
            <p:ph sz="half" idx="2"/>
          </p:nvPr>
        </p:nvSpPr>
        <p:spPr>
          <a:xfrm>
            <a:off x="6256069" y="1637062"/>
            <a:ext cx="5277170" cy="4626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>
                <a:latin typeface="+mj-ea"/>
                <a:ea typeface="+mj-ea"/>
              </a:rPr>
              <a:t>提取</a:t>
            </a:r>
            <a:r>
              <a:rPr lang="zh-TW" altLang="en-US" dirty="0">
                <a:latin typeface="+mj-ea"/>
                <a:ea typeface="+mj-ea"/>
              </a:rPr>
              <a:t>記錄</a:t>
            </a:r>
            <a:r>
              <a:rPr lang="zh-TW" altLang="en-US" dirty="0" smtClean="0">
                <a:latin typeface="+mj-ea"/>
                <a:ea typeface="+mj-ea"/>
              </a:rPr>
              <a:t>檔相同</a:t>
            </a:r>
            <a:r>
              <a:rPr lang="zh-TW" altLang="en-US" dirty="0" smtClean="0">
                <a:latin typeface="+mj-ea"/>
                <a:ea typeface="+mj-ea"/>
              </a:rPr>
              <a:t>，均是同個資料夾裡同批檔案提取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zh-TW" altLang="en-US" dirty="0" smtClean="0">
                <a:latin typeface="+mj-ea"/>
                <a:ea typeface="+mj-ea"/>
              </a:rPr>
              <a:t>特徵差異在於有無放入</a:t>
            </a:r>
            <a:r>
              <a:rPr lang="en-US" altLang="zh-TW" dirty="0" err="1" smtClean="0">
                <a:latin typeface="+mj-ea"/>
                <a:ea typeface="+mj-ea"/>
              </a:rPr>
              <a:t>blockerx</a:t>
            </a:r>
            <a:r>
              <a:rPr lang="zh-TW" altLang="en-US" dirty="0" smtClean="0">
                <a:latin typeface="+mj-ea"/>
                <a:ea typeface="+mj-ea"/>
              </a:rPr>
              <a:t>軸位置</a:t>
            </a:r>
            <a:endParaRPr lang="en-US" altLang="zh-TW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  <a:ea typeface="+mj-ea"/>
              </a:rPr>
              <a:t>發現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lang="zh-TW" altLang="en-US" dirty="0">
                <a:latin typeface="+mj-ea"/>
                <a:ea typeface="+mj-ea"/>
              </a:rPr>
              <a:t>從訓練完展現</a:t>
            </a:r>
            <a:r>
              <a:rPr lang="zh-TW" altLang="en-US" dirty="0" smtClean="0">
                <a:latin typeface="+mj-ea"/>
                <a:ea typeface="+mj-ea"/>
              </a:rPr>
              <a:t>的</a:t>
            </a:r>
            <a:r>
              <a:rPr lang="en-US" altLang="zh-TW" dirty="0" smtClean="0">
                <a:latin typeface="+mj-ea"/>
                <a:ea typeface="+mj-ea"/>
              </a:rPr>
              <a:t>precision, recall, </a:t>
            </a:r>
            <a:r>
              <a:rPr lang="en-US" altLang="zh-TW" dirty="0" smtClean="0">
                <a:latin typeface="+mj-ea"/>
                <a:ea typeface="+mj-ea"/>
              </a:rPr>
              <a:t>f1-score</a:t>
            </a:r>
            <a:r>
              <a:rPr lang="zh-TW" altLang="en-US" dirty="0" smtClean="0">
                <a:latin typeface="+mj-ea"/>
                <a:ea typeface="+mj-ea"/>
              </a:rPr>
              <a:t>以及實際測試的結果來看，沒有</a:t>
            </a:r>
            <a:r>
              <a:rPr lang="en-US" altLang="zh-TW" dirty="0" smtClean="0">
                <a:latin typeface="+mj-ea"/>
                <a:ea typeface="+mj-ea"/>
              </a:rPr>
              <a:t>blocker</a:t>
            </a:r>
            <a:r>
              <a:rPr lang="zh-TW" altLang="en-US" dirty="0" smtClean="0">
                <a:latin typeface="+mj-ea"/>
                <a:ea typeface="+mj-ea"/>
              </a:rPr>
              <a:t>時反而會比較好，或許是因為</a:t>
            </a:r>
            <a:r>
              <a:rPr lang="en-US" altLang="zh-TW" dirty="0" smtClean="0">
                <a:latin typeface="+mj-ea"/>
                <a:ea typeface="+mj-ea"/>
              </a:rPr>
              <a:t>blocker</a:t>
            </a:r>
            <a:r>
              <a:rPr lang="zh-TW" altLang="en-US" dirty="0" smtClean="0">
                <a:latin typeface="+mj-ea"/>
                <a:ea typeface="+mj-ea"/>
              </a:rPr>
              <a:t>只有在撞到時會導致變化，沒撞到時就會變成亂數，反而擾亂判斷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dirty="0" smtClean="0">
                <a:latin typeface="+mj-ea"/>
                <a:ea typeface="+mj-ea"/>
              </a:rPr>
              <a:t>所以也不是以為相關的就可以放進去，要看相關的時間是不是真的很多，很少的話放進去凡而是反效果</a:t>
            </a:r>
            <a:endParaRPr lang="en-US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9" t="64232" r="58864" b="9970"/>
          <a:stretch/>
        </p:blipFill>
        <p:spPr>
          <a:xfrm>
            <a:off x="814647" y="1862051"/>
            <a:ext cx="5117034" cy="1762299"/>
          </a:xfrm>
        </p:spPr>
      </p:pic>
      <p:sp>
        <p:nvSpPr>
          <p:cNvPr id="5" name="文字方塊 4"/>
          <p:cNvSpPr txBox="1"/>
          <p:nvPr/>
        </p:nvSpPr>
        <p:spPr>
          <a:xfrm>
            <a:off x="814647" y="3890206"/>
            <a:ext cx="4493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加入</a:t>
            </a:r>
            <a:r>
              <a:rPr lang="en-US" altLang="zh-TW" dirty="0" err="1" smtClean="0">
                <a:latin typeface="+mj-ea"/>
                <a:ea typeface="+mj-ea"/>
              </a:rPr>
              <a:t>blocke</a:t>
            </a:r>
            <a:r>
              <a:rPr lang="zh-TW" altLang="en-US" dirty="0" smtClean="0">
                <a:latin typeface="+mj-ea"/>
                <a:ea typeface="+mj-ea"/>
              </a:rPr>
              <a:t>後的</a:t>
            </a:r>
            <a:r>
              <a:rPr lang="en-US" altLang="zh-TW" dirty="0" smtClean="0">
                <a:latin typeface="+mj-ea"/>
                <a:ea typeface="+mj-ea"/>
              </a:rPr>
              <a:t>precision, recall, f1-score</a:t>
            </a:r>
          </a:p>
          <a:p>
            <a:r>
              <a:rPr lang="zh-TW" altLang="en-US" dirty="0">
                <a:latin typeface="+mj-ea"/>
                <a:ea typeface="+mj-ea"/>
              </a:rPr>
              <a:t>沒有加的在</a:t>
            </a:r>
            <a:r>
              <a:rPr lang="zh-TW" altLang="en-US" dirty="0" smtClean="0">
                <a:latin typeface="+mj-ea"/>
                <a:ea typeface="+mj-ea"/>
              </a:rPr>
              <a:t>前面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一樣是使用</a:t>
            </a:r>
            <a:r>
              <a:rPr lang="en-US" altLang="zh-TW" dirty="0" err="1">
                <a:latin typeface="+mj-ea"/>
                <a:ea typeface="+mj-ea"/>
              </a:rPr>
              <a:t>knn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確保變因</a:t>
            </a:r>
            <a:r>
              <a:rPr lang="zh-TW" altLang="en-US" dirty="0">
                <a:latin typeface="+mj-ea"/>
                <a:ea typeface="+mj-ea"/>
              </a:rPr>
              <a:t>只有一個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2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所訓練路徑</a:t>
            </a:r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9847" y="1936034"/>
            <a:ext cx="9229621" cy="4024191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在上一個作業，我只有儲存一個發球點以及一個發球位置的路徑資料，但這樣到最後他其他路徑就變得很弱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這次因為有</a:t>
            </a:r>
            <a:r>
              <a:rPr lang="en-US" altLang="zh-TW" dirty="0" smtClean="0">
                <a:latin typeface="+mj-ea"/>
                <a:ea typeface="+mj-ea"/>
              </a:rPr>
              <a:t>blocker</a:t>
            </a:r>
            <a:r>
              <a:rPr lang="zh-TW" altLang="en-US" dirty="0" smtClean="0">
                <a:latin typeface="+mj-ea"/>
                <a:ea typeface="+mj-ea"/>
              </a:rPr>
              <a:t>這個不確定因素，路徑變的多元</a:t>
            </a:r>
            <a:r>
              <a:rPr lang="en-US" altLang="zh-TW" dirty="0" smtClean="0">
                <a:latin typeface="+mj-ea"/>
                <a:ea typeface="+mj-ea"/>
              </a:rPr>
              <a:t>（</a:t>
            </a:r>
            <a:r>
              <a:rPr lang="zh-TW" altLang="en-US" dirty="0" smtClean="0">
                <a:latin typeface="+mj-ea"/>
                <a:ea typeface="+mj-ea"/>
              </a:rPr>
              <a:t>碰撞所造成），只有一個路徑時很容易有不確定因素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因此特定修改發球點，在</a:t>
            </a:r>
            <a:r>
              <a:rPr lang="en-US" altLang="zh-TW" dirty="0" err="1" smtClean="0">
                <a:latin typeface="+mj-ea"/>
                <a:ea typeface="+mj-ea"/>
              </a:rPr>
              <a:t>pinpong</a:t>
            </a:r>
            <a:r>
              <a:rPr lang="zh-TW" altLang="en-US" dirty="0" smtClean="0">
                <a:latin typeface="+mj-ea"/>
                <a:ea typeface="+mj-ea"/>
              </a:rPr>
              <a:t>裡面的</a:t>
            </a:r>
            <a:r>
              <a:rPr lang="en-US" altLang="zh-TW" dirty="0" smtClean="0">
                <a:latin typeface="+mj-ea"/>
                <a:ea typeface="+mj-ea"/>
              </a:rPr>
              <a:t>game</a:t>
            </a:r>
            <a:r>
              <a:rPr lang="zh-TW" altLang="en-US" dirty="0" smtClean="0">
                <a:latin typeface="+mj-ea"/>
                <a:ea typeface="+mj-ea"/>
              </a:rPr>
              <a:t>的</a:t>
            </a:r>
            <a:r>
              <a:rPr lang="en-US" altLang="zh-TW" dirty="0" err="1" smtClean="0">
                <a:latin typeface="+mj-ea"/>
                <a:ea typeface="+mj-ea"/>
              </a:rPr>
              <a:t>gameobject</a:t>
            </a:r>
            <a:r>
              <a:rPr lang="zh-TW" altLang="en-US" dirty="0" smtClean="0">
                <a:latin typeface="+mj-ea"/>
                <a:ea typeface="+mj-ea"/>
              </a:rPr>
              <a:t>去修改重發球時的發球點，而且為了確保每個點的路徑都有收到，也不使用隨機發球點（因為想要確保最多路徑）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以結果來看，確實使用大範圍路徑的資料結果比較好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3611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原始資料優劣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 smtClean="0"/>
              <a:t>在訓練的時候，我有特別把速度特別好的資料挑起來</a:t>
            </a:r>
            <a:endParaRPr lang="en-US" altLang="zh-TW" dirty="0" smtClean="0"/>
          </a:p>
          <a:p>
            <a:r>
              <a:rPr lang="zh-TW" altLang="en-US" dirty="0"/>
              <a:t>然後也有特別做一</a:t>
            </a:r>
            <a:r>
              <a:rPr lang="zh-TW" altLang="en-US" dirty="0" smtClean="0"/>
              <a:t>組只要是速度大於</a:t>
            </a:r>
            <a:r>
              <a:rPr lang="en-US" altLang="zh-TW" dirty="0" smtClean="0"/>
              <a:t>15</a:t>
            </a:r>
            <a:r>
              <a:rPr lang="zh-TW" altLang="en-US" dirty="0" smtClean="0"/>
              <a:t>就可以挑起來的模型，而發球點是固定的</a:t>
            </a:r>
            <a:endParaRPr lang="en-US" altLang="zh-TW" dirty="0" smtClean="0"/>
          </a:p>
          <a:p>
            <a:r>
              <a:rPr lang="zh-TW" altLang="en-US" dirty="0"/>
              <a:t>結果並沒有很好，精確度也不高</a:t>
            </a: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60191" r="54823" b="9037"/>
          <a:stretch/>
        </p:blipFill>
        <p:spPr>
          <a:xfrm>
            <a:off x="1069848" y="4319292"/>
            <a:ext cx="5130383" cy="1953492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5730" r="50661" b="4352"/>
          <a:stretch/>
        </p:blipFill>
        <p:spPr>
          <a:xfrm>
            <a:off x="6496164" y="1084810"/>
            <a:ext cx="4937760" cy="508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7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5397627" cy="89649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381126"/>
            <a:ext cx="8099090" cy="4645602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移動上下兩端平台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使得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球一直被接到，並且球的速度會隨著時間增加</a:t>
            </a:r>
            <a:endParaRPr lang="en-US" altLang="zh-TW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我觀察到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2P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的板子座標給的地方是頂端的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如果沒注意到這點會算錯落點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並不是對稱給之類的）。</a:t>
            </a:r>
            <a:endParaRPr lang="en-US" altLang="zh-TW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2.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x,y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方向的速度量值是一樣的（只有切到球的時候會不一樣）。</a:t>
            </a:r>
            <a:endParaRPr lang="en-US" altLang="zh-TW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球在被接到的時候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自身的高度大約是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415(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平台是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420)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，也就是說，球是像素而非單純質點。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4.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在蒐集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log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檔的時候，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是分成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蒐集場景資訊和命令的，提取資料時須特別注意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376756" y="2419005"/>
            <a:ext cx="1122219" cy="507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2P</a:t>
            </a:r>
            <a:endParaRPr lang="en-US" dirty="0"/>
          </a:p>
        </p:txBody>
      </p:sp>
      <p:sp>
        <p:nvSpPr>
          <p:cNvPr id="5" name="橢圓 4"/>
          <p:cNvSpPr/>
          <p:nvPr/>
        </p:nvSpPr>
        <p:spPr>
          <a:xfrm>
            <a:off x="9301941" y="2348347"/>
            <a:ext cx="149629" cy="14131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269349" y="1979015"/>
            <a:ext cx="66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5397627" cy="89649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72200" y="1819275"/>
            <a:ext cx="1971675" cy="43529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直線接點 13"/>
          <p:cNvCxnSpPr/>
          <p:nvPr/>
        </p:nvCxnSpPr>
        <p:spPr>
          <a:xfrm>
            <a:off x="5934075" y="5448300"/>
            <a:ext cx="42481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7340535" y="4229100"/>
            <a:ext cx="133350" cy="1333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直線單箭頭接點 24"/>
          <p:cNvCxnSpPr/>
          <p:nvPr/>
        </p:nvCxnSpPr>
        <p:spPr>
          <a:xfrm flipH="1">
            <a:off x="7407210" y="4856099"/>
            <a:ext cx="736666" cy="56549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7805738" y="4550569"/>
            <a:ext cx="676275" cy="709613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069847" y="14499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接球的位置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064204" y="14774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球的落點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274150" y="429577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角度一樣，可以做對稱回來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382000" y="184597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落點算</a:t>
            </a:r>
            <a:r>
              <a:rPr lang="zh-TW" altLang="en-US" dirty="0" smtClean="0">
                <a:latin typeface="+mj-ea"/>
                <a:ea typeface="+mj-ea"/>
              </a:rPr>
              <a:t>法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6810375" y="3842433"/>
            <a:ext cx="2159286" cy="16325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8887737" y="550754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(x’,400)</a:t>
            </a:r>
            <a:endParaRPr 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607112" y="546762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(400-x’,400)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674809" y="438915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(x1,y1)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8482013" y="2732200"/>
                <a:ext cx="1658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𝑣𝑥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013" y="2732200"/>
                <a:ext cx="1658659" cy="276999"/>
              </a:xfrm>
              <a:prstGeom prst="rect">
                <a:avLst/>
              </a:prstGeom>
              <a:blipFill>
                <a:blip r:embed="rId2"/>
                <a:stretch>
                  <a:fillRect l="-1471" r="-220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482013" y="2361622"/>
                <a:ext cx="1751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(415−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013" y="2361622"/>
                <a:ext cx="1751249" cy="276999"/>
              </a:xfrm>
              <a:prstGeom prst="rect">
                <a:avLst/>
              </a:prstGeom>
              <a:blipFill>
                <a:blip r:embed="rId3"/>
                <a:stretch>
                  <a:fillRect l="-4167" r="-381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8382001" y="3074828"/>
            <a:ext cx="353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算出來後再針對超出範圍的部分做補</a:t>
            </a:r>
            <a:r>
              <a:rPr lang="zh-TW" altLang="en-US" dirty="0" smtClean="0">
                <a:latin typeface="+mj-ea"/>
                <a:ea typeface="+mj-ea"/>
              </a:rPr>
              <a:t>強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落點的話則配合球的高度，</a:t>
            </a:r>
            <a:r>
              <a:rPr lang="zh-TW" altLang="en-US" dirty="0" smtClean="0">
                <a:latin typeface="+mj-ea"/>
                <a:ea typeface="+mj-ea"/>
              </a:rPr>
              <a:t>選擇</a:t>
            </a:r>
            <a:r>
              <a:rPr lang="en-US" altLang="zh-TW" dirty="0" smtClean="0">
                <a:latin typeface="+mj-ea"/>
                <a:ea typeface="+mj-ea"/>
              </a:rPr>
              <a:t>410</a:t>
            </a:r>
            <a:r>
              <a:rPr lang="zh-TW" altLang="en-US" dirty="0" smtClean="0">
                <a:latin typeface="+mj-ea"/>
                <a:ea typeface="+mj-ea"/>
              </a:rPr>
              <a:t>或</a:t>
            </a:r>
            <a:r>
              <a:rPr lang="en-US" altLang="zh-TW" dirty="0" smtClean="0">
                <a:latin typeface="+mj-ea"/>
                <a:ea typeface="+mj-ea"/>
              </a:rPr>
              <a:t>415</a:t>
            </a:r>
            <a:r>
              <a:rPr lang="zh-TW" altLang="en-US" dirty="0" smtClean="0">
                <a:latin typeface="+mj-ea"/>
                <a:ea typeface="+mj-ea"/>
              </a:rPr>
              <a:t>來計算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79418" y="3133898"/>
            <a:ext cx="1911928" cy="92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直線接點 17"/>
          <p:cNvCxnSpPr/>
          <p:nvPr/>
        </p:nvCxnSpPr>
        <p:spPr>
          <a:xfrm>
            <a:off x="1895302" y="2361622"/>
            <a:ext cx="0" cy="1287665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111731" y="2361622"/>
            <a:ext cx="0" cy="1287665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895302" y="3099767"/>
            <a:ext cx="12164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359047" y="4446358"/>
            <a:ext cx="2364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球的落點</a:t>
            </a:r>
            <a:r>
              <a:rPr lang="zh-TW" altLang="en-US" dirty="0" smtClean="0">
                <a:latin typeface="+mj-ea"/>
                <a:ea typeface="+mj-ea"/>
              </a:rPr>
              <a:t>在黑線之間時板子</a:t>
            </a:r>
            <a:r>
              <a:rPr lang="zh-TW" altLang="en-US" dirty="0">
                <a:latin typeface="+mj-ea"/>
                <a:ea typeface="+mj-ea"/>
              </a:rPr>
              <a:t>就不會動了，所以接球時板子大多是不動的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213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9817" y="1428097"/>
            <a:ext cx="3902202" cy="535305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ea"/>
                <a:ea typeface="+mj-ea"/>
              </a:rPr>
              <a:t>Rule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dirty="0" smtClean="0">
                <a:latin typeface="+mj-ea"/>
                <a:ea typeface="+mj-ea"/>
              </a:rPr>
              <a:t>平台移動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j-ea"/>
                <a:ea typeface="+mj-ea"/>
              </a:rPr>
              <a:t> </a:t>
            </a:r>
            <a:r>
              <a:rPr lang="zh-TW" altLang="en-US" dirty="0">
                <a:latin typeface="+mj-ea"/>
                <a:ea typeface="+mj-ea"/>
              </a:rPr>
              <a:t>看會不會</a:t>
            </a:r>
            <a:r>
              <a:rPr lang="zh-TW" altLang="en-US" dirty="0" smtClean="0">
                <a:latin typeface="+mj-ea"/>
                <a:ea typeface="+mj-ea"/>
              </a:rPr>
              <a:t>撞到</a:t>
            </a:r>
            <a:r>
              <a:rPr lang="en-US" altLang="zh-TW" dirty="0" smtClean="0">
                <a:latin typeface="+mj-ea"/>
                <a:ea typeface="+mj-ea"/>
              </a:rPr>
              <a:t>blocker</a:t>
            </a:r>
            <a:r>
              <a:rPr lang="zh-TW" altLang="en-US" dirty="0" smtClean="0">
                <a:latin typeface="+mj-ea"/>
                <a:ea typeface="+mj-ea"/>
              </a:rPr>
              <a:t>來</a:t>
            </a:r>
            <a:r>
              <a:rPr lang="zh-TW" altLang="en-US" dirty="0">
                <a:latin typeface="+mj-ea"/>
                <a:ea typeface="+mj-ea"/>
              </a:rPr>
              <a:t>決定要以</a:t>
            </a:r>
            <a:r>
              <a:rPr lang="en-US" altLang="zh-TW" dirty="0">
                <a:latin typeface="+mj-ea"/>
                <a:ea typeface="+mj-ea"/>
              </a:rPr>
              <a:t>1P</a:t>
            </a:r>
            <a:r>
              <a:rPr lang="zh-TW" altLang="en-US" dirty="0">
                <a:latin typeface="+mj-ea"/>
                <a:ea typeface="+mj-ea"/>
              </a:rPr>
              <a:t>還是</a:t>
            </a:r>
            <a:r>
              <a:rPr lang="en-US" altLang="zh-TW" dirty="0">
                <a:latin typeface="+mj-ea"/>
                <a:ea typeface="+mj-ea"/>
              </a:rPr>
              <a:t>2P</a:t>
            </a:r>
            <a:r>
              <a:rPr lang="zh-TW" altLang="en-US" dirty="0">
                <a:latin typeface="+mj-ea"/>
                <a:ea typeface="+mj-ea"/>
              </a:rPr>
              <a:t>為判斷中心</a:t>
            </a:r>
            <a:endParaRPr lang="en-US" altLang="zh-TW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  <a:ea typeface="+mj-ea"/>
              </a:rPr>
              <a:t>在調整球</a:t>
            </a:r>
            <a:r>
              <a:rPr lang="zh-TW" altLang="en-US" dirty="0" smtClean="0">
                <a:latin typeface="+mj-ea"/>
                <a:ea typeface="+mj-ea"/>
              </a:rPr>
              <a:t>的</a:t>
            </a:r>
            <a:r>
              <a:rPr lang="zh-TW" altLang="en-US" dirty="0">
                <a:latin typeface="+mj-ea"/>
                <a:ea typeface="+mj-ea"/>
              </a:rPr>
              <a:t>落點</a:t>
            </a:r>
            <a:r>
              <a:rPr lang="zh-TW" altLang="en-US" dirty="0" smtClean="0">
                <a:latin typeface="+mj-ea"/>
                <a:ea typeface="+mj-ea"/>
              </a:rPr>
              <a:t>時</a:t>
            </a:r>
            <a:r>
              <a:rPr lang="zh-TW" altLang="en-US" dirty="0" smtClean="0">
                <a:latin typeface="+mj-ea"/>
                <a:ea typeface="+mj-ea"/>
              </a:rPr>
              <a:t>使用了</a:t>
            </a:r>
            <a:r>
              <a:rPr lang="en-US" altLang="zh-TW" dirty="0" smtClean="0">
                <a:latin typeface="+mj-ea"/>
                <a:ea typeface="+mj-ea"/>
              </a:rPr>
              <a:t>function</a:t>
            </a:r>
            <a:endParaRPr lang="en-US" dirty="0" smtClean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+mj-ea"/>
                <a:ea typeface="+mj-ea"/>
              </a:rPr>
              <a:t> </a:t>
            </a:r>
            <a:r>
              <a:rPr lang="zh-TW" altLang="en-US" dirty="0" smtClean="0">
                <a:latin typeface="+mj-ea"/>
                <a:ea typeface="+mj-ea"/>
              </a:rPr>
              <a:t>在移動時，如果切球會造成預測可能沒有那麼準確，在球速越來越快時可能會造成較大誤差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  <a:ea typeface="+mj-ea"/>
              </a:rPr>
              <a:t>因此想要迴避切球，故設定成磚塊移動到一個範圍內就停止，這樣在即球的時候就不容易動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可減少切球，提升預測</a:t>
            </a:r>
            <a:r>
              <a:rPr lang="zh-TW" altLang="en-US" dirty="0" smtClean="0">
                <a:latin typeface="+mj-ea"/>
                <a:ea typeface="+mj-ea"/>
              </a:rPr>
              <a:t>穩定性</a:t>
            </a:r>
            <a:r>
              <a:rPr lang="en-US" altLang="zh-TW" dirty="0">
                <a:latin typeface="+mj-ea"/>
                <a:ea typeface="+mj-ea"/>
              </a:rPr>
              <a:t>（</a:t>
            </a:r>
            <a:r>
              <a:rPr lang="zh-TW" altLang="en-US" dirty="0" smtClean="0">
                <a:latin typeface="+mj-ea"/>
                <a:ea typeface="+mj-ea"/>
              </a:rPr>
              <a:t>前頁）</a:t>
            </a:r>
            <a:endParaRPr lang="en-US" altLang="zh-TW" dirty="0" smtClean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35" y="484632"/>
            <a:ext cx="6808124" cy="61136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51418" y="1504604"/>
            <a:ext cx="5012575" cy="352459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6258920" y="5161748"/>
            <a:ext cx="4671753" cy="137205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8671003" y="46598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+mj-ea"/>
                <a:ea typeface="+mj-ea"/>
              </a:rPr>
              <a:t>如果會反彈的</a:t>
            </a:r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位置判斷</a:t>
            </a:r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594796" y="51617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不會反彈的位置判斷</a:t>
            </a:r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511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584645"/>
            <a:ext cx="7150227" cy="1172718"/>
          </a:xfrm>
        </p:spPr>
        <p:txBody>
          <a:bodyPr/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9817" y="3968635"/>
            <a:ext cx="9791033" cy="30099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ea"/>
                <a:ea typeface="+mj-ea"/>
              </a:rPr>
              <a:t>What feature I take</a:t>
            </a:r>
          </a:p>
          <a:p>
            <a:r>
              <a:rPr lang="en-US" altLang="zh-TW" dirty="0" smtClean="0">
                <a:latin typeface="+mj-ea"/>
                <a:ea typeface="+mj-ea"/>
              </a:rPr>
              <a:t>g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  <a:r>
              <a:rPr lang="zh-TW" altLang="en-US" dirty="0" smtClean="0">
                <a:latin typeface="+mj-ea"/>
                <a:ea typeface="+mj-ea"/>
              </a:rPr>
              <a:t>此刻遊戲資訊</a:t>
            </a:r>
            <a:endParaRPr lang="en-US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dirty="0" smtClean="0">
                <a:latin typeface="+mj-ea"/>
                <a:ea typeface="+mj-ea"/>
              </a:rPr>
              <a:t>g[‘ball’][0],g[‘ball’][1],g[‘platform’][0]:</a:t>
            </a:r>
            <a:r>
              <a:rPr lang="zh-TW" altLang="en-US" dirty="0" smtClean="0">
                <a:latin typeface="+mj-ea"/>
                <a:ea typeface="+mj-ea"/>
              </a:rPr>
              <a:t>平台和球的位置，平台</a:t>
            </a:r>
            <a:r>
              <a:rPr lang="en-US" altLang="zh-TW" dirty="0" smtClean="0">
                <a:latin typeface="+mj-ea"/>
                <a:ea typeface="+mj-ea"/>
              </a:rPr>
              <a:t>y</a:t>
            </a:r>
            <a:r>
              <a:rPr lang="zh-TW" altLang="en-US" dirty="0" smtClean="0">
                <a:latin typeface="+mj-ea"/>
                <a:ea typeface="+mj-ea"/>
              </a:rPr>
              <a:t>軸不變，不須提取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it-IT" dirty="0">
                <a:latin typeface="+mj-ea"/>
                <a:ea typeface="+mj-ea"/>
              </a:rPr>
              <a:t>g</a:t>
            </a:r>
            <a:r>
              <a:rPr lang="it-IT" dirty="0" smtClean="0">
                <a:latin typeface="+mj-ea"/>
                <a:ea typeface="+mj-ea"/>
              </a:rPr>
              <a:t>[‘</a:t>
            </a:r>
            <a:r>
              <a:rPr lang="it-IT" dirty="0" smtClean="0">
                <a:latin typeface="+mj-ea"/>
                <a:ea typeface="+mj-ea"/>
              </a:rPr>
              <a:t>ball</a:t>
            </a:r>
            <a:r>
              <a:rPr lang="en-US" altLang="zh-TW" dirty="0" smtClean="0">
                <a:latin typeface="+mj-ea"/>
                <a:ea typeface="+mj-ea"/>
              </a:rPr>
              <a:t>_speed</a:t>
            </a:r>
            <a:r>
              <a:rPr lang="it-IT" dirty="0" smtClean="0">
                <a:latin typeface="+mj-ea"/>
                <a:ea typeface="+mj-ea"/>
              </a:rPr>
              <a:t>’][</a:t>
            </a:r>
            <a:r>
              <a:rPr lang="it-IT" dirty="0">
                <a:latin typeface="+mj-ea"/>
                <a:ea typeface="+mj-ea"/>
              </a:rPr>
              <a:t>0</a:t>
            </a:r>
            <a:r>
              <a:rPr lang="it-IT" dirty="0" smtClean="0">
                <a:latin typeface="+mj-ea"/>
                <a:ea typeface="+mj-ea"/>
              </a:rPr>
              <a:t>], g[‘ball_speed’][1]</a:t>
            </a:r>
            <a:r>
              <a:rPr lang="en-US" altLang="zh-TW" dirty="0" smtClean="0">
                <a:latin typeface="+mj-ea"/>
                <a:ea typeface="+mj-ea"/>
              </a:rPr>
              <a:t>: </a:t>
            </a:r>
            <a:r>
              <a:rPr lang="zh-TW" altLang="en-US" dirty="0" smtClean="0">
                <a:latin typeface="+mj-ea"/>
                <a:ea typeface="+mj-ea"/>
              </a:rPr>
              <a:t>球在</a:t>
            </a:r>
            <a:r>
              <a:rPr lang="en-US" altLang="zh-TW" dirty="0" err="1" smtClean="0">
                <a:latin typeface="+mj-ea"/>
                <a:ea typeface="+mj-ea"/>
              </a:rPr>
              <a:t>x</a:t>
            </a:r>
            <a:r>
              <a:rPr lang="en-US" altLang="zh-TW" dirty="0" err="1" smtClean="0">
                <a:latin typeface="+mj-ea"/>
                <a:ea typeface="+mj-ea"/>
              </a:rPr>
              <a:t>,y</a:t>
            </a:r>
            <a:r>
              <a:rPr lang="zh-TW" altLang="en-US" dirty="0" smtClean="0">
                <a:latin typeface="+mj-ea"/>
                <a:ea typeface="+mj-ea"/>
              </a:rPr>
              <a:t>方向上的速度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dirty="0" smtClean="0">
                <a:latin typeface="+mj-ea"/>
                <a:ea typeface="+mj-ea"/>
              </a:rPr>
              <a:t>使用</a:t>
            </a:r>
            <a:r>
              <a:rPr lang="en-US" altLang="zh-TW" dirty="0" smtClean="0">
                <a:latin typeface="+mj-ea"/>
                <a:ea typeface="+mj-ea"/>
              </a:rPr>
              <a:t>KNN</a:t>
            </a:r>
            <a:r>
              <a:rPr lang="zh-TW" altLang="en-US" dirty="0" smtClean="0">
                <a:latin typeface="+mj-ea"/>
                <a:ea typeface="+mj-ea"/>
              </a:rPr>
              <a:t>模型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dirty="0" smtClean="0">
                <a:latin typeface="+mj-ea"/>
                <a:ea typeface="+mj-ea"/>
              </a:rPr>
              <a:t>因為並不曉得第一個讀取的</a:t>
            </a:r>
            <a:r>
              <a:rPr lang="en-US" altLang="zh-TW" dirty="0" smtClean="0">
                <a:latin typeface="+mj-ea"/>
                <a:ea typeface="+mj-ea"/>
              </a:rPr>
              <a:t>command</a:t>
            </a:r>
            <a:r>
              <a:rPr lang="zh-TW" altLang="en-US" dirty="0" smtClean="0">
                <a:latin typeface="+mj-ea"/>
                <a:ea typeface="+mj-ea"/>
              </a:rPr>
              <a:t>會是甚麼，所以直接規定哪個</a:t>
            </a:r>
            <a:r>
              <a:rPr lang="en-US" altLang="zh-TW" dirty="0" smtClean="0">
                <a:latin typeface="+mj-ea"/>
                <a:ea typeface="+mj-ea"/>
              </a:rPr>
              <a:t>command</a:t>
            </a:r>
            <a:r>
              <a:rPr lang="zh-TW" altLang="en-US" dirty="0" smtClean="0">
                <a:latin typeface="+mj-ea"/>
                <a:ea typeface="+mj-ea"/>
              </a:rPr>
              <a:t>轉成哪個數字</a:t>
            </a:r>
            <a:endParaRPr lang="en-US" dirty="0" smtClean="0"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" y="1621632"/>
            <a:ext cx="96869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0100" y="1657350"/>
            <a:ext cx="4714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ea"/>
                <a:ea typeface="+mj-ea"/>
              </a:rPr>
              <a:t>1</a:t>
            </a:r>
            <a:r>
              <a:rPr lang="en-US" altLang="zh-TW" sz="2000" dirty="0" smtClean="0">
                <a:latin typeface="+mj-ea"/>
                <a:ea typeface="+mj-ea"/>
              </a:rPr>
              <a:t>.</a:t>
            </a:r>
            <a:r>
              <a:rPr lang="zh-TW" altLang="en-US" sz="2000" dirty="0" smtClean="0">
                <a:latin typeface="+mj-ea"/>
                <a:ea typeface="+mj-ea"/>
              </a:rPr>
              <a:t> 雖然訓練出來的東西速度有時候沒有</a:t>
            </a:r>
            <a:r>
              <a:rPr lang="en-US" altLang="zh-TW" sz="2000" dirty="0" smtClean="0">
                <a:latin typeface="+mj-ea"/>
                <a:ea typeface="+mj-ea"/>
              </a:rPr>
              <a:t>20</a:t>
            </a:r>
            <a:r>
              <a:rPr lang="zh-TW" altLang="en-US" sz="2000" dirty="0" smtClean="0">
                <a:latin typeface="+mj-ea"/>
                <a:ea typeface="+mj-ea"/>
              </a:rPr>
              <a:t>，但大多都有超過</a:t>
            </a:r>
            <a:r>
              <a:rPr lang="en-US" altLang="zh-TW" sz="2000" dirty="0" smtClean="0">
                <a:latin typeface="+mj-ea"/>
                <a:ea typeface="+mj-ea"/>
              </a:rPr>
              <a:t>15</a:t>
            </a:r>
            <a:r>
              <a:rPr lang="zh-TW" altLang="en-US" sz="2000" dirty="0" smtClean="0">
                <a:latin typeface="+mj-ea"/>
                <a:ea typeface="+mj-ea"/>
              </a:rPr>
              <a:t>，整體來說比較穩定，而且並沒有說某一邊比較容易贏（兩邊最後是</a:t>
            </a:r>
            <a:r>
              <a:rPr lang="en-US" altLang="zh-TW" sz="2000" dirty="0" smtClean="0">
                <a:latin typeface="+mj-ea"/>
                <a:ea typeface="+mj-ea"/>
              </a:rPr>
              <a:t>7:10</a:t>
            </a:r>
            <a:r>
              <a:rPr lang="zh-TW" altLang="en-US" sz="2000" dirty="0" smtClean="0">
                <a:latin typeface="+mj-ea"/>
                <a:ea typeface="+mj-ea"/>
              </a:rPr>
              <a:t>）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29" b="5027"/>
          <a:stretch/>
        </p:blipFill>
        <p:spPr>
          <a:xfrm>
            <a:off x="6172245" y="484632"/>
            <a:ext cx="5124751" cy="5522881"/>
          </a:xfrm>
        </p:spPr>
      </p:pic>
    </p:spTree>
    <p:extLst>
      <p:ext uri="{BB962C8B-B14F-4D97-AF65-F5344CB8AC3E}">
        <p14:creationId xmlns:p14="http://schemas.microsoft.com/office/powerpoint/2010/main" val="398286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DISCUSSION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733550"/>
            <a:ext cx="4149852" cy="3486150"/>
          </a:xfrm>
        </p:spPr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訓練模型比較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會</a:t>
            </a:r>
            <a:r>
              <a:rPr lang="zh-TW" altLang="en-US" dirty="0" smtClean="0">
                <a:latin typeface="+mj-ea"/>
                <a:ea typeface="+mj-ea"/>
              </a:rPr>
              <a:t>影響訓練結果的因素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lang="en-US" altLang="zh-TW" dirty="0" smtClean="0">
                <a:latin typeface="+mj-ea"/>
                <a:ea typeface="+mj-ea"/>
              </a:rPr>
              <a:t>1. </a:t>
            </a:r>
            <a:r>
              <a:rPr lang="zh-TW" altLang="en-US" dirty="0" smtClean="0">
                <a:latin typeface="+mj-ea"/>
                <a:ea typeface="+mj-ea"/>
              </a:rPr>
              <a:t>特徵</a:t>
            </a:r>
            <a:r>
              <a:rPr lang="zh-TW" altLang="en-US" dirty="0">
                <a:latin typeface="+mj-ea"/>
                <a:ea typeface="+mj-ea"/>
              </a:rPr>
              <a:t>種類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dirty="0" smtClean="0">
                <a:latin typeface="+mj-ea"/>
                <a:ea typeface="+mj-ea"/>
              </a:rPr>
              <a:t>2. </a:t>
            </a:r>
            <a:r>
              <a:rPr lang="zh-TW" altLang="en-US" dirty="0" smtClean="0">
                <a:latin typeface="+mj-ea"/>
                <a:ea typeface="+mj-ea"/>
              </a:rPr>
              <a:t>所訓練路徑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dirty="0" smtClean="0">
                <a:latin typeface="+mj-ea"/>
                <a:ea typeface="+mj-ea"/>
              </a:rPr>
              <a:t>3. </a:t>
            </a:r>
            <a:r>
              <a:rPr lang="zh-TW" altLang="en-US" dirty="0">
                <a:latin typeface="+mj-ea"/>
                <a:ea typeface="+mj-ea"/>
              </a:rPr>
              <a:t>原始資料</a:t>
            </a:r>
            <a:r>
              <a:rPr lang="zh-TW" altLang="en-US" dirty="0" smtClean="0">
                <a:latin typeface="+mj-ea"/>
                <a:ea typeface="+mj-ea"/>
              </a:rPr>
              <a:t>優劣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51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23" y="179832"/>
            <a:ext cx="10058400" cy="1609344"/>
          </a:xfrm>
        </p:spPr>
        <p:txBody>
          <a:bodyPr/>
          <a:lstStyle/>
          <a:p>
            <a:r>
              <a:rPr lang="zh-TW" altLang="en-US" dirty="0"/>
              <a:t>模型比較</a:t>
            </a:r>
            <a:endParaRPr 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13714" y="1789176"/>
            <a:ext cx="92031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pc="150" dirty="0" smtClean="0">
                <a:latin typeface="+mj-ea"/>
                <a:ea typeface="+mj-ea"/>
              </a:rPr>
              <a:t>這次嘗試了不同種的機器學習模型</a:t>
            </a:r>
            <a:r>
              <a:rPr lang="en-US" altLang="zh-TW" spc="150" dirty="0" smtClean="0">
                <a:latin typeface="+mj-ea"/>
                <a:ea typeface="+mj-ea"/>
              </a:rPr>
              <a:t>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150" dirty="0" smtClean="0">
                <a:latin typeface="+mj-ea"/>
                <a:ea typeface="+mj-ea"/>
              </a:rPr>
              <a:t>Random forest: </a:t>
            </a:r>
            <a:r>
              <a:rPr lang="zh-TW" altLang="en-US" spc="150" dirty="0" smtClean="0">
                <a:latin typeface="+mj-ea"/>
                <a:ea typeface="+mj-ea"/>
              </a:rPr>
              <a:t>容易因為樹的深度與棵樹太深，使得訓練檔案過大，遊戲主程式無法負荷</a:t>
            </a:r>
            <a:endParaRPr lang="en-US" altLang="zh-TW" spc="150" dirty="0" smtClean="0">
              <a:latin typeface="+mj-ea"/>
              <a:ea typeface="+mj-ea"/>
            </a:endParaRPr>
          </a:p>
          <a:p>
            <a:r>
              <a:rPr lang="zh-TW" altLang="en-US" spc="150" dirty="0" smtClean="0">
                <a:latin typeface="+mj-ea"/>
                <a:ea typeface="+mj-ea"/>
              </a:rPr>
              <a:t>    但</a:t>
            </a:r>
            <a:r>
              <a:rPr lang="zh-TW" altLang="en-US" spc="150" dirty="0">
                <a:latin typeface="+mj-ea"/>
                <a:ea typeface="+mj-ea"/>
              </a:rPr>
              <a:t>如果樹的深度不夠，準確度也</a:t>
            </a:r>
            <a:r>
              <a:rPr lang="zh-TW" altLang="en-US" spc="150" dirty="0" smtClean="0">
                <a:latin typeface="+mj-ea"/>
                <a:ea typeface="+mj-ea"/>
              </a:rPr>
              <a:t>不夠，</a:t>
            </a:r>
            <a:r>
              <a:rPr lang="zh-TW" altLang="en-US" spc="150" dirty="0">
                <a:latin typeface="+mj-ea"/>
                <a:ea typeface="+mj-ea"/>
              </a:rPr>
              <a:t>無法完成</a:t>
            </a:r>
            <a:r>
              <a:rPr lang="zh-TW" altLang="en-US" spc="150" dirty="0" smtClean="0">
                <a:latin typeface="+mj-ea"/>
                <a:ea typeface="+mj-ea"/>
              </a:rPr>
              <a:t>目標</a:t>
            </a:r>
            <a:r>
              <a:rPr lang="en-US" altLang="zh-TW" spc="150" dirty="0" smtClean="0">
                <a:latin typeface="+mj-ea"/>
                <a:ea typeface="+mj-ea"/>
              </a:rPr>
              <a:t>（</a:t>
            </a:r>
            <a:r>
              <a:rPr lang="zh-TW" altLang="en-US" spc="150" dirty="0" smtClean="0">
                <a:latin typeface="+mj-ea"/>
                <a:ea typeface="+mj-ea"/>
              </a:rPr>
              <a:t>另一個主要參數</a:t>
            </a:r>
            <a:r>
              <a:rPr lang="en-US" altLang="zh-TW" spc="150" dirty="0" err="1" smtClean="0">
                <a:latin typeface="+mj-ea"/>
                <a:ea typeface="+mj-ea"/>
              </a:rPr>
              <a:t>estimater</a:t>
            </a:r>
            <a:r>
              <a:rPr lang="zh-TW" altLang="en-US" spc="150" dirty="0" smtClean="0">
                <a:latin typeface="+mj-ea"/>
                <a:ea typeface="+mj-ea"/>
              </a:rPr>
              <a:t>則是要在一定值附近才會有好結果，太高或太低都沒有用）</a:t>
            </a:r>
            <a:endParaRPr lang="en-US" altLang="zh-TW" spc="150" dirty="0" smtClean="0">
              <a:latin typeface="+mj-ea"/>
              <a:ea typeface="+mj-ea"/>
            </a:endParaRPr>
          </a:p>
          <a:p>
            <a:r>
              <a:rPr lang="zh-TW" altLang="en-US" spc="150" dirty="0" smtClean="0">
                <a:latin typeface="+mj-ea"/>
                <a:ea typeface="+mj-ea"/>
              </a:rPr>
              <a:t>   可能比較適合像上次那種有一定路徑變化的題目，太多元的還需要時間摸索調整</a:t>
            </a:r>
            <a:endParaRPr lang="en-US" spc="15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150" dirty="0" smtClean="0">
                <a:latin typeface="+mj-ea"/>
                <a:ea typeface="+mj-ea"/>
              </a:rPr>
              <a:t>Decision tree:</a:t>
            </a:r>
            <a:r>
              <a:rPr lang="zh-TW" altLang="en-US" spc="150" dirty="0" smtClean="0">
                <a:latin typeface="+mj-ea"/>
                <a:ea typeface="+mj-ea"/>
              </a:rPr>
              <a:t> 因為沒有能調整的東西，只能從蒐集資料下手，優點是檔案很小，所以可以塞很多資料，如果本身資料夠大且夠好應該會很有用</a:t>
            </a:r>
            <a:endParaRPr lang="en-US" spc="15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150" dirty="0" err="1" smtClean="0">
                <a:latin typeface="+mj-ea"/>
                <a:ea typeface="+mj-ea"/>
              </a:rPr>
              <a:t>Knn</a:t>
            </a:r>
            <a:r>
              <a:rPr lang="en-US" spc="150" dirty="0" smtClean="0"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:</a:t>
            </a:r>
            <a:r>
              <a:rPr lang="zh-TW" altLang="en-US" spc="150" dirty="0" smtClean="0">
                <a:latin typeface="+mj-ea"/>
                <a:ea typeface="+mj-ea"/>
              </a:rPr>
              <a:t>可以用比較少筆資料達到比較好的結果，但偶爾還是會比較早死</a:t>
            </a:r>
            <a:r>
              <a:rPr lang="en-US" altLang="zh-TW" spc="150" dirty="0" smtClean="0">
                <a:latin typeface="+mj-ea"/>
                <a:ea typeface="+mj-ea"/>
              </a:rPr>
              <a:t>（</a:t>
            </a:r>
            <a:r>
              <a:rPr lang="zh-TW" altLang="en-US" spc="150" dirty="0" smtClean="0">
                <a:latin typeface="+mj-ea"/>
                <a:ea typeface="+mj-ea"/>
              </a:rPr>
              <a:t>後面會討論）</a:t>
            </a:r>
            <a:endParaRPr lang="en-US" spc="15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150" dirty="0" err="1" smtClean="0">
                <a:latin typeface="+mj-ea"/>
                <a:ea typeface="+mj-ea"/>
              </a:rPr>
              <a:t>Svm.svc</a:t>
            </a:r>
            <a:r>
              <a:rPr lang="en-US" altLang="zh-TW" spc="150" dirty="0" smtClean="0">
                <a:latin typeface="+mj-ea"/>
                <a:ea typeface="+mj-ea"/>
              </a:rPr>
              <a:t>:</a:t>
            </a:r>
            <a:r>
              <a:rPr lang="zh-TW" altLang="en-US" spc="150" dirty="0" smtClean="0">
                <a:latin typeface="+mj-ea"/>
                <a:ea typeface="+mj-ea"/>
              </a:rPr>
              <a:t> 本身做的行為類似分群，所以做出來的成效和</a:t>
            </a:r>
            <a:r>
              <a:rPr lang="en-US" altLang="zh-TW" spc="150" dirty="0" err="1" smtClean="0">
                <a:latin typeface="+mj-ea"/>
                <a:ea typeface="+mj-ea"/>
              </a:rPr>
              <a:t>kmeans</a:t>
            </a:r>
            <a:r>
              <a:rPr lang="zh-TW" altLang="en-US" spc="150" dirty="0" smtClean="0">
                <a:latin typeface="+mj-ea"/>
                <a:ea typeface="+mj-ea"/>
              </a:rPr>
              <a:t>很像，在他的公式內很符合預測，但並不是我們想要的東西</a:t>
            </a:r>
            <a:r>
              <a:rPr lang="en-US" altLang="zh-TW" spc="150" dirty="0" smtClean="0">
                <a:latin typeface="+mj-ea"/>
                <a:ea typeface="+mj-ea"/>
              </a:rPr>
              <a:t>（</a:t>
            </a:r>
            <a:r>
              <a:rPr lang="zh-TW" altLang="en-US" spc="150" dirty="0" smtClean="0">
                <a:latin typeface="+mj-ea"/>
                <a:ea typeface="+mj-ea"/>
              </a:rPr>
              <a:t>當時忘記留下程式碼了，所以沒相關證據）</a:t>
            </a:r>
            <a:endParaRPr lang="en-US" spc="15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150" dirty="0" err="1" smtClean="0">
                <a:latin typeface="+mj-ea"/>
                <a:ea typeface="+mj-ea"/>
              </a:rPr>
              <a:t>Svm.svr</a:t>
            </a:r>
            <a:r>
              <a:rPr lang="en-US" altLang="zh-TW" spc="150" dirty="0" smtClean="0">
                <a:latin typeface="+mj-ea"/>
                <a:ea typeface="+mj-ea"/>
              </a:rPr>
              <a:t>:</a:t>
            </a:r>
            <a:r>
              <a:rPr lang="zh-TW" altLang="en-US" spc="150" dirty="0" smtClean="0">
                <a:latin typeface="+mj-ea"/>
                <a:ea typeface="+mj-ea"/>
              </a:rPr>
              <a:t> 在做落點分析的時候用到，也是我比較失敗的模型，還在資料量之間跟訓練參數之間平衡，還沒有很好的結果</a:t>
            </a:r>
            <a:endParaRPr lang="en-US" altLang="zh-TW" spc="15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pc="150" dirty="0">
                <a:latin typeface="+mj-ea"/>
                <a:ea typeface="+mj-ea"/>
              </a:rPr>
              <a:t>原本還想</a:t>
            </a:r>
            <a:r>
              <a:rPr lang="zh-TW" altLang="en-US" spc="150" dirty="0" smtClean="0">
                <a:latin typeface="+mj-ea"/>
                <a:ea typeface="+mj-ea"/>
              </a:rPr>
              <a:t>試</a:t>
            </a:r>
            <a:r>
              <a:rPr lang="en-US" altLang="zh-TW" spc="150" dirty="0">
                <a:latin typeface="+mj-ea"/>
                <a:ea typeface="+mj-ea"/>
              </a:rPr>
              <a:t>GP(Gaussian </a:t>
            </a:r>
            <a:r>
              <a:rPr lang="en-US" altLang="zh-TW" spc="150" dirty="0" smtClean="0">
                <a:latin typeface="+mj-ea"/>
                <a:ea typeface="+mj-ea"/>
              </a:rPr>
              <a:t>Processes)</a:t>
            </a:r>
            <a:r>
              <a:rPr lang="zh-TW" altLang="en-US" spc="150" dirty="0" smtClean="0">
                <a:latin typeface="+mj-ea"/>
                <a:ea typeface="+mj-ea"/>
              </a:rPr>
              <a:t>好像和回歸線有關，只是先把想法寫下來，給自己之後做參考</a:t>
            </a:r>
            <a:endParaRPr lang="en-US" spc="150" dirty="0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439150" y="4127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2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t="35982" r="60892" b="36113"/>
          <a:stretch/>
        </p:blipFill>
        <p:spPr>
          <a:xfrm>
            <a:off x="5220392" y="2252751"/>
            <a:ext cx="4010885" cy="160435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t="43359" r="62041" b="28285"/>
          <a:stretch/>
        </p:blipFill>
        <p:spPr>
          <a:xfrm>
            <a:off x="1069848" y="2252750"/>
            <a:ext cx="3832168" cy="16043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37" r="60248" b="30798"/>
          <a:stretch/>
        </p:blipFill>
        <p:spPr>
          <a:xfrm>
            <a:off x="1069848" y="4538749"/>
            <a:ext cx="4320134" cy="156279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69847" y="856211"/>
            <a:ext cx="5713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+mj-ea"/>
                <a:ea typeface="+mj-ea"/>
              </a:rPr>
              <a:t>訓練出來的</a:t>
            </a:r>
            <a:r>
              <a:rPr lang="en-US" altLang="zh-TW" sz="2400" dirty="0" smtClean="0">
                <a:latin typeface="+mj-ea"/>
                <a:ea typeface="+mj-ea"/>
              </a:rPr>
              <a:t>precision recall </a:t>
            </a:r>
            <a:r>
              <a:rPr lang="zh-TW" altLang="en-US" sz="2400" dirty="0" smtClean="0">
                <a:latin typeface="+mj-ea"/>
                <a:ea typeface="+mj-ea"/>
              </a:rPr>
              <a:t>和</a:t>
            </a:r>
            <a:r>
              <a:rPr lang="en-US" altLang="zh-TW" sz="2400" dirty="0" smtClean="0">
                <a:latin typeface="+mj-ea"/>
                <a:ea typeface="+mj-ea"/>
              </a:rPr>
              <a:t>f1-score</a:t>
            </a:r>
          </a:p>
          <a:p>
            <a:r>
              <a:rPr lang="zh-TW" altLang="en-US" sz="2400" dirty="0">
                <a:latin typeface="+mj-ea"/>
                <a:ea typeface="+mj-ea"/>
              </a:rPr>
              <a:t>可以發現在訓練時</a:t>
            </a:r>
            <a:r>
              <a:rPr lang="en-US" altLang="zh-TW" sz="2400" dirty="0" err="1">
                <a:latin typeface="+mj-ea"/>
                <a:ea typeface="+mj-ea"/>
              </a:rPr>
              <a:t>knn</a:t>
            </a:r>
            <a:r>
              <a:rPr lang="zh-TW" altLang="en-US" sz="2400" dirty="0">
                <a:latin typeface="+mj-ea"/>
                <a:ea typeface="+mj-ea"/>
              </a:rPr>
              <a:t>的結果就比較好了</a:t>
            </a:r>
            <a:endParaRPr lang="en-US" sz="24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05841" y="610154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KNN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069848" y="3857106"/>
            <a:ext cx="159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Decision tree</a:t>
            </a:r>
            <a:endParaRPr 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20392" y="3852366"/>
            <a:ext cx="185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98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Words>1175</Words>
  <Application>Microsoft Office PowerPoint</Application>
  <PresentationFormat>寬螢幕</PresentationFormat>
  <Paragraphs>85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標楷體</vt:lpstr>
      <vt:lpstr>Microsoft JhengHei</vt:lpstr>
      <vt:lpstr>Microsoft JhengHei</vt:lpstr>
      <vt:lpstr>Yu Gothic UI Semilight</vt:lpstr>
      <vt:lpstr>Arial</vt:lpstr>
      <vt:lpstr>Cambria Math</vt:lpstr>
      <vt:lpstr>Rockwell</vt:lpstr>
      <vt:lpstr>Rockwell Condensed</vt:lpstr>
      <vt:lpstr>Wingdings</vt:lpstr>
      <vt:lpstr>木刻字型</vt:lpstr>
      <vt:lpstr>Homework 2  pingpong</vt:lpstr>
      <vt:lpstr>INTRODUCTION</vt:lpstr>
      <vt:lpstr>INTRODUCTION</vt:lpstr>
      <vt:lpstr>mETHOD</vt:lpstr>
      <vt:lpstr>mETHOD</vt:lpstr>
      <vt:lpstr>RESULT</vt:lpstr>
      <vt:lpstr>DISCUSSION</vt:lpstr>
      <vt:lpstr>模型比較</vt:lpstr>
      <vt:lpstr>PowerPoint 簡報</vt:lpstr>
      <vt:lpstr>PowerPoint 簡報</vt:lpstr>
      <vt:lpstr>特徵種類</vt:lpstr>
      <vt:lpstr>所訓練路徑</vt:lpstr>
      <vt:lpstr>原始資料優劣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auyu0408</dc:creator>
  <cp:lastModifiedBy>auyu0408</cp:lastModifiedBy>
  <cp:revision>62</cp:revision>
  <dcterms:created xsi:type="dcterms:W3CDTF">2021-03-18T16:24:12Z</dcterms:created>
  <dcterms:modified xsi:type="dcterms:W3CDTF">2021-05-05T11:24:25Z</dcterms:modified>
</cp:coreProperties>
</file>